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0" d="100"/>
          <a:sy n="80" d="100"/>
        </p:scale>
        <p:origin x="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4770F-D463-4384-9C8B-6140F1CCB3C7}" type="datetimeFigureOut">
              <a:rPr lang="zh-TW" altLang="en-US" smtClean="0"/>
              <a:t>2021/4/9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778E6-C7A7-438A-A7CC-885FF5C3C3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6166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4770F-D463-4384-9C8B-6140F1CCB3C7}" type="datetimeFigureOut">
              <a:rPr lang="zh-TW" altLang="en-US" smtClean="0"/>
              <a:t>2021/4/9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778E6-C7A7-438A-A7CC-885FF5C3C3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0342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4770F-D463-4384-9C8B-6140F1CCB3C7}" type="datetimeFigureOut">
              <a:rPr lang="zh-TW" altLang="en-US" smtClean="0"/>
              <a:t>2021/4/9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778E6-C7A7-438A-A7CC-885FF5C3C3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5277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4770F-D463-4384-9C8B-6140F1CCB3C7}" type="datetimeFigureOut">
              <a:rPr lang="zh-TW" altLang="en-US" smtClean="0"/>
              <a:t>2021/4/9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778E6-C7A7-438A-A7CC-885FF5C3C3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6096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4770F-D463-4384-9C8B-6140F1CCB3C7}" type="datetimeFigureOut">
              <a:rPr lang="zh-TW" altLang="en-US" smtClean="0"/>
              <a:t>2021/4/9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778E6-C7A7-438A-A7CC-885FF5C3C3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5740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4770F-D463-4384-9C8B-6140F1CCB3C7}" type="datetimeFigureOut">
              <a:rPr lang="zh-TW" altLang="en-US" smtClean="0"/>
              <a:t>2021/4/9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778E6-C7A7-438A-A7CC-885FF5C3C3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4813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4770F-D463-4384-9C8B-6140F1CCB3C7}" type="datetimeFigureOut">
              <a:rPr lang="zh-TW" altLang="en-US" smtClean="0"/>
              <a:t>2021/4/9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778E6-C7A7-438A-A7CC-885FF5C3C3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1965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4770F-D463-4384-9C8B-6140F1CCB3C7}" type="datetimeFigureOut">
              <a:rPr lang="zh-TW" altLang="en-US" smtClean="0"/>
              <a:t>2021/4/9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778E6-C7A7-438A-A7CC-885FF5C3C3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1802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4770F-D463-4384-9C8B-6140F1CCB3C7}" type="datetimeFigureOut">
              <a:rPr lang="zh-TW" altLang="en-US" smtClean="0"/>
              <a:t>2021/4/9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778E6-C7A7-438A-A7CC-885FF5C3C3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9855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4770F-D463-4384-9C8B-6140F1CCB3C7}" type="datetimeFigureOut">
              <a:rPr lang="zh-TW" altLang="en-US" smtClean="0"/>
              <a:t>2021/4/9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778E6-C7A7-438A-A7CC-885FF5C3C3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0266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4770F-D463-4384-9C8B-6140F1CCB3C7}" type="datetimeFigureOut">
              <a:rPr lang="zh-TW" altLang="en-US" smtClean="0"/>
              <a:t>2021/4/9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778E6-C7A7-438A-A7CC-885FF5C3C3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475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4770F-D463-4384-9C8B-6140F1CCB3C7}" type="datetimeFigureOut">
              <a:rPr lang="zh-TW" altLang="en-US" smtClean="0"/>
              <a:t>2021/4/9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778E6-C7A7-438A-A7CC-885FF5C3C3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317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742588" y="644918"/>
            <a:ext cx="988951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>
                <a:solidFill>
                  <a:srgbClr val="252423"/>
                </a:solidFill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Meeting</a:t>
            </a:r>
            <a:r>
              <a:rPr lang="en-US" altLang="zh-TW" sz="2000" dirty="0">
                <a:solidFill>
                  <a:srgbClr val="252423"/>
                </a:solidFill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: </a:t>
            </a:r>
            <a:r>
              <a:rPr lang="en-US" altLang="zh-TW" sz="2000" dirty="0" err="1" smtClean="0">
                <a:solidFill>
                  <a:srgbClr val="252423"/>
                </a:solidFill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NutriTalks</a:t>
            </a:r>
            <a:endParaRPr lang="en-US" altLang="zh-TW" sz="2000" dirty="0" smtClean="0">
              <a:latin typeface="Arial" panose="020B0604020202020204" pitchFamily="34" charset="0"/>
              <a:ea typeface="Arial Unicode MS" panose="020B0604020202020204" pitchFamily="34" charset="-120"/>
              <a:cs typeface="Arial" panose="020B0604020202020204" pitchFamily="34" charset="0"/>
            </a:endParaRPr>
          </a:p>
          <a:p>
            <a:r>
              <a:rPr lang="en-US" altLang="zh-TW" sz="2000" dirty="0" smtClean="0">
                <a:solidFill>
                  <a:srgbClr val="252423"/>
                </a:solidFill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Time: </a:t>
            </a:r>
            <a:r>
              <a:rPr lang="en-US" altLang="zh-TW" sz="2000" dirty="0" smtClean="0"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15:00~23:30, April </a:t>
            </a:r>
            <a:r>
              <a:rPr lang="en-US" altLang="zh-TW" sz="2000" dirty="0"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16-17, </a:t>
            </a:r>
            <a:r>
              <a:rPr lang="en-US" altLang="zh-TW" sz="2000" dirty="0" smtClean="0"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2021</a:t>
            </a:r>
            <a:endParaRPr lang="en-US" altLang="zh-TW" sz="2000" dirty="0" smtClean="0">
              <a:solidFill>
                <a:srgbClr val="252423"/>
              </a:solidFill>
              <a:latin typeface="Arial" panose="020B0604020202020204" pitchFamily="34" charset="0"/>
              <a:ea typeface="Arial Unicode MS" panose="020B0604020202020204" pitchFamily="34" charset="-120"/>
              <a:cs typeface="Arial" panose="020B0604020202020204" pitchFamily="34" charset="0"/>
            </a:endParaRPr>
          </a:p>
          <a:p>
            <a:r>
              <a:rPr lang="en-US" altLang="zh-TW" sz="2000" dirty="0" smtClean="0">
                <a:solidFill>
                  <a:srgbClr val="252423"/>
                </a:solidFill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Topics:</a:t>
            </a:r>
          </a:p>
          <a:p>
            <a:r>
              <a:rPr lang="en-US" altLang="zh-TW" sz="2000" dirty="0" smtClean="0"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1.Nutritional </a:t>
            </a:r>
            <a:r>
              <a:rPr lang="en-US" altLang="zh-TW" sz="2000" dirty="0"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support in </a:t>
            </a:r>
            <a:r>
              <a:rPr lang="en-US" altLang="zh-TW" sz="2000" dirty="0" smtClean="0"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ICU relating to </a:t>
            </a:r>
            <a:r>
              <a:rPr lang="en-US" altLang="zh-TW" sz="2000" b="1" dirty="0">
                <a:solidFill>
                  <a:srgbClr val="00B482"/>
                </a:solidFill>
                <a:latin typeface="Arial"/>
                <a:cs typeface="Arial"/>
              </a:rPr>
              <a:t>COVID-19</a:t>
            </a:r>
            <a:endParaRPr lang="en-US" altLang="zh-TW" sz="2000" dirty="0">
              <a:latin typeface="Arial" panose="020B0604020202020204" pitchFamily="34" charset="0"/>
              <a:ea typeface="Arial Unicode MS" panose="020B0604020202020204" pitchFamily="34" charset="-120"/>
              <a:cs typeface="Arial" panose="020B0604020202020204" pitchFamily="34" charset="0"/>
            </a:endParaRPr>
          </a:p>
          <a:p>
            <a:r>
              <a:rPr lang="en-US" altLang="zh-TW" sz="2000" dirty="0" smtClean="0"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2.Impact </a:t>
            </a:r>
            <a:r>
              <a:rPr lang="en-US" altLang="zh-TW" sz="2000" dirty="0"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of nutrition support in </a:t>
            </a:r>
            <a:r>
              <a:rPr lang="en-US" altLang="zh-TW" sz="2000" b="1" dirty="0">
                <a:solidFill>
                  <a:srgbClr val="00B482"/>
                </a:solidFill>
                <a:latin typeface="Arial"/>
                <a:cs typeface="Arial"/>
              </a:rPr>
              <a:t>ERAS</a:t>
            </a:r>
            <a:r>
              <a:rPr lang="en-US" altLang="zh-TW" sz="2000" b="1" dirty="0" smtClean="0">
                <a:solidFill>
                  <a:srgbClr val="00B050"/>
                </a:solidFill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 </a:t>
            </a:r>
          </a:p>
          <a:p>
            <a:r>
              <a:rPr lang="en-US" altLang="zh-TW" sz="2000" dirty="0" smtClean="0"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3. Nutritional </a:t>
            </a:r>
            <a:r>
              <a:rPr lang="en-US" altLang="zh-TW" sz="2000" b="1" dirty="0">
                <a:solidFill>
                  <a:srgbClr val="00B482"/>
                </a:solidFill>
                <a:latin typeface="Arial"/>
                <a:cs typeface="Arial"/>
              </a:rPr>
              <a:t>Supplements</a:t>
            </a:r>
            <a:r>
              <a:rPr lang="en-US" altLang="zh-TW" sz="2000" dirty="0" smtClean="0"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 as key success factors</a:t>
            </a:r>
          </a:p>
          <a:p>
            <a:r>
              <a:rPr lang="en-US" altLang="zh-TW" sz="2000" dirty="0" smtClean="0"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4</a:t>
            </a:r>
            <a:r>
              <a:rPr lang="en-US" altLang="zh-TW" sz="2000" dirty="0"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. Nutritional support in </a:t>
            </a:r>
            <a:r>
              <a:rPr lang="en-US" altLang="zh-TW" sz="2000" b="1" dirty="0">
                <a:solidFill>
                  <a:srgbClr val="00B482"/>
                </a:solidFill>
                <a:latin typeface="Arial"/>
                <a:cs typeface="Arial"/>
              </a:rPr>
              <a:t>Oncology</a:t>
            </a:r>
            <a:endParaRPr lang="en-US" altLang="zh-TW" sz="2000" b="1" dirty="0">
              <a:solidFill>
                <a:srgbClr val="00B050"/>
              </a:solidFill>
              <a:latin typeface="Arial" panose="020B0604020202020204" pitchFamily="34" charset="0"/>
              <a:ea typeface="Arial Unicode MS" panose="020B0604020202020204" pitchFamily="34" charset="-120"/>
              <a:cs typeface="Arial" panose="020B0604020202020204" pitchFamily="34" charset="0"/>
            </a:endParaRPr>
          </a:p>
          <a:p>
            <a:r>
              <a:rPr lang="en-US" altLang="zh-TW" sz="2000" dirty="0" smtClean="0"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5. </a:t>
            </a:r>
            <a:r>
              <a:rPr lang="en-US" altLang="zh-TW" sz="2000" b="1" dirty="0">
                <a:solidFill>
                  <a:srgbClr val="00B482"/>
                </a:solidFill>
                <a:latin typeface="Arial"/>
                <a:cs typeface="Arial"/>
              </a:rPr>
              <a:t>Safe preparation</a:t>
            </a:r>
            <a:r>
              <a:rPr lang="en-US" altLang="zh-TW" sz="2000" b="1" dirty="0">
                <a:solidFill>
                  <a:srgbClr val="00B050"/>
                </a:solidFill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000" dirty="0" smtClean="0">
                <a:latin typeface="Arial" panose="020B06040202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of parenteral nutrition in the Pharmacy</a:t>
            </a:r>
            <a:endParaRPr lang="zh-TW" altLang="en-US" sz="2000" dirty="0">
              <a:latin typeface="Arial" panose="020B0604020202020204" pitchFamily="34" charset="0"/>
              <a:ea typeface="Arial Unicode MS" panose="020B0604020202020204" pitchFamily="34" charset="-120"/>
              <a:cs typeface="Arial" panose="020B0604020202020204" pitchFamily="34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" r="1" b="11971"/>
          <a:stretch/>
        </p:blipFill>
        <p:spPr>
          <a:xfrm>
            <a:off x="-5041" y="3184734"/>
            <a:ext cx="12192001" cy="281137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421" y="228526"/>
            <a:ext cx="1266075" cy="43112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80533" y="2776278"/>
            <a:ext cx="23807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088776" eaLnBrk="0" hangingPunct="0"/>
            <a:r>
              <a:rPr lang="zh-TW" altLang="en-US" sz="1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完整資訊詳見</a:t>
            </a:r>
            <a:r>
              <a:rPr lang="en-US" altLang="zh-TW" sz="1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國內學術活動</a:t>
            </a:r>
            <a:endParaRPr lang="de-DE" altLang="zh-TW" sz="14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65871"/>
            <a:ext cx="12186960" cy="3566469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564631" y="730089"/>
            <a:ext cx="40497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088776" eaLnBrk="0" hangingPunct="0"/>
            <a:r>
              <a:rPr lang="zh-TW" altLang="en-US" sz="20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註冊請掃描</a:t>
            </a:r>
            <a:r>
              <a:rPr lang="en-US" altLang="zh-TW" sz="20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QR code</a:t>
            </a: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2" y="1069762"/>
            <a:ext cx="1867978" cy="1747029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76" r="2295"/>
          <a:stretch/>
        </p:blipFill>
        <p:spPr>
          <a:xfrm>
            <a:off x="451737" y="122314"/>
            <a:ext cx="2105985" cy="579505"/>
          </a:xfrm>
          <a:prstGeom prst="rect">
            <a:avLst/>
          </a:prstGeom>
        </p:spPr>
      </p:pic>
      <p:sp>
        <p:nvSpPr>
          <p:cNvPr id="15" name="Ellipse 19"/>
          <p:cNvSpPr/>
          <p:nvPr/>
        </p:nvSpPr>
        <p:spPr bwMode="gray">
          <a:xfrm>
            <a:off x="3610782" y="802957"/>
            <a:ext cx="131806" cy="131806"/>
          </a:xfrm>
          <a:prstGeom prst="rect">
            <a:avLst/>
          </a:prstGeom>
          <a:solidFill>
            <a:srgbClr val="00B482"/>
          </a:solidFill>
          <a:ln w="25400" cap="flat" cmpd="sng" algn="ctr">
            <a:noFill/>
            <a:prstDash val="solid"/>
          </a:ln>
          <a:effectLst/>
          <a:extLst/>
        </p:spPr>
        <p:txBody>
          <a:bodyPr rtlCol="0" anchor="ctr"/>
          <a:lstStyle/>
          <a:p>
            <a:pPr marL="0" marR="0" lvl="0" indent="0" algn="ctr" defTabSz="10887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Ellipse 19"/>
          <p:cNvSpPr/>
          <p:nvPr/>
        </p:nvSpPr>
        <p:spPr bwMode="gray">
          <a:xfrm>
            <a:off x="3610782" y="1103223"/>
            <a:ext cx="131806" cy="131806"/>
          </a:xfrm>
          <a:prstGeom prst="rect">
            <a:avLst/>
          </a:prstGeom>
          <a:solidFill>
            <a:srgbClr val="00B482"/>
          </a:solidFill>
          <a:ln w="25400" cap="flat" cmpd="sng" algn="ctr">
            <a:noFill/>
            <a:prstDash val="solid"/>
          </a:ln>
          <a:effectLst/>
          <a:extLst/>
        </p:spPr>
        <p:txBody>
          <a:bodyPr rtlCol="0" anchor="ctr"/>
          <a:lstStyle/>
          <a:p>
            <a:pPr marL="0" marR="0" lvl="0" indent="0" algn="ctr" defTabSz="10887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Ellipse 19"/>
          <p:cNvSpPr/>
          <p:nvPr/>
        </p:nvSpPr>
        <p:spPr bwMode="gray">
          <a:xfrm>
            <a:off x="3610782" y="1423650"/>
            <a:ext cx="131806" cy="131806"/>
          </a:xfrm>
          <a:prstGeom prst="rect">
            <a:avLst/>
          </a:prstGeom>
          <a:solidFill>
            <a:srgbClr val="00B482"/>
          </a:solidFill>
          <a:ln w="25400" cap="flat" cmpd="sng" algn="ctr">
            <a:noFill/>
            <a:prstDash val="solid"/>
          </a:ln>
          <a:effectLst/>
          <a:extLst/>
        </p:spPr>
        <p:txBody>
          <a:bodyPr rtlCol="0" anchor="ctr"/>
          <a:lstStyle/>
          <a:p>
            <a:pPr marL="0" marR="0" lvl="0" indent="0" algn="ctr" defTabSz="108877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87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63</Words>
  <Application>Microsoft Office PowerPoint</Application>
  <PresentationFormat>寬螢幕</PresentationFormat>
  <Paragraphs>10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8" baseType="lpstr">
      <vt:lpstr>Arial Unicode MS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</vt:vector>
  </TitlesOfParts>
  <Company>B.Braun Melsungen AG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Christy He</dc:creator>
  <cp:lastModifiedBy>Christy He</cp:lastModifiedBy>
  <cp:revision>56</cp:revision>
  <dcterms:created xsi:type="dcterms:W3CDTF">2021-04-02T06:18:25Z</dcterms:created>
  <dcterms:modified xsi:type="dcterms:W3CDTF">2021-04-09T15:41:09Z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7735299-2a7d-4f7d-99cc-db352b8b5a9b_Enabled">
    <vt:lpwstr>True</vt:lpwstr>
  </property>
  <property fmtid="{D5CDD505-2E9C-101B-9397-08002B2CF9AE}" pid="3" name="MSIP_Label_97735299-2a7d-4f7d-99cc-db352b8b5a9b_SiteId">
    <vt:lpwstr>15d1bef2-0a6a-46f9-be4c-023279325e51</vt:lpwstr>
  </property>
  <property fmtid="{D5CDD505-2E9C-101B-9397-08002B2CF9AE}" pid="4" name="MSIP_Label_97735299-2a7d-4f7d-99cc-db352b8b5a9b_Owner">
    <vt:lpwstr>christy.he@bbraun.com</vt:lpwstr>
  </property>
  <property fmtid="{D5CDD505-2E9C-101B-9397-08002B2CF9AE}" pid="5" name="MSIP_Label_97735299-2a7d-4f7d-99cc-db352b8b5a9b_SetDate">
    <vt:lpwstr>2021-04-02T06:28:19.3938184Z</vt:lpwstr>
  </property>
  <property fmtid="{D5CDD505-2E9C-101B-9397-08002B2CF9AE}" pid="6" name="MSIP_Label_97735299-2a7d-4f7d-99cc-db352b8b5a9b_Name">
    <vt:lpwstr>Confidential</vt:lpwstr>
  </property>
  <property fmtid="{D5CDD505-2E9C-101B-9397-08002B2CF9AE}" pid="7" name="MSIP_Label_97735299-2a7d-4f7d-99cc-db352b8b5a9b_Application">
    <vt:lpwstr>Microsoft Azure Information Protection</vt:lpwstr>
  </property>
  <property fmtid="{D5CDD505-2E9C-101B-9397-08002B2CF9AE}" pid="8" name="MSIP_Label_97735299-2a7d-4f7d-99cc-db352b8b5a9b_ActionId">
    <vt:lpwstr>4090fbf9-4ff1-4b9a-ad70-97e969db6836</vt:lpwstr>
  </property>
  <property fmtid="{D5CDD505-2E9C-101B-9397-08002B2CF9AE}" pid="9" name="MSIP_Label_97735299-2a7d-4f7d-99cc-db352b8b5a9b_Extended_MSFT_Method">
    <vt:lpwstr>Automatic</vt:lpwstr>
  </property>
  <property fmtid="{D5CDD505-2E9C-101B-9397-08002B2CF9AE}" pid="10" name="MSIP_Label_fd058493-e43f-432e-b8cc-adb7daa46640_Enabled">
    <vt:lpwstr>True</vt:lpwstr>
  </property>
  <property fmtid="{D5CDD505-2E9C-101B-9397-08002B2CF9AE}" pid="11" name="MSIP_Label_fd058493-e43f-432e-b8cc-adb7daa46640_SiteId">
    <vt:lpwstr>15d1bef2-0a6a-46f9-be4c-023279325e51</vt:lpwstr>
  </property>
  <property fmtid="{D5CDD505-2E9C-101B-9397-08002B2CF9AE}" pid="12" name="MSIP_Label_fd058493-e43f-432e-b8cc-adb7daa46640_Owner">
    <vt:lpwstr>christy.he@bbraun.com</vt:lpwstr>
  </property>
  <property fmtid="{D5CDD505-2E9C-101B-9397-08002B2CF9AE}" pid="13" name="MSIP_Label_fd058493-e43f-432e-b8cc-adb7daa46640_SetDate">
    <vt:lpwstr>2021-04-02T06:28:19.3938184Z</vt:lpwstr>
  </property>
  <property fmtid="{D5CDD505-2E9C-101B-9397-08002B2CF9AE}" pid="14" name="MSIP_Label_fd058493-e43f-432e-b8cc-adb7daa46640_Name">
    <vt:lpwstr>Unprotected</vt:lpwstr>
  </property>
  <property fmtid="{D5CDD505-2E9C-101B-9397-08002B2CF9AE}" pid="15" name="MSIP_Label_fd058493-e43f-432e-b8cc-adb7daa46640_Application">
    <vt:lpwstr>Microsoft Azure Information Protection</vt:lpwstr>
  </property>
  <property fmtid="{D5CDD505-2E9C-101B-9397-08002B2CF9AE}" pid="16" name="MSIP_Label_fd058493-e43f-432e-b8cc-adb7daa46640_ActionId">
    <vt:lpwstr>4090fbf9-4ff1-4b9a-ad70-97e969db6836</vt:lpwstr>
  </property>
  <property fmtid="{D5CDD505-2E9C-101B-9397-08002B2CF9AE}" pid="17" name="MSIP_Label_fd058493-e43f-432e-b8cc-adb7daa46640_Parent">
    <vt:lpwstr>97735299-2a7d-4f7d-99cc-db352b8b5a9b</vt:lpwstr>
  </property>
  <property fmtid="{D5CDD505-2E9C-101B-9397-08002B2CF9AE}" pid="18" name="MSIP_Label_fd058493-e43f-432e-b8cc-adb7daa46640_Extended_MSFT_Method">
    <vt:lpwstr>Automatic</vt:lpwstr>
  </property>
  <property fmtid="{D5CDD505-2E9C-101B-9397-08002B2CF9AE}" pid="19" name="Sensitivity">
    <vt:lpwstr>Confidential Unprotected</vt:lpwstr>
  </property>
</Properties>
</file>