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0" r:id="rId4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8A725EE-0832-4170-9E74-FED8DBF0C676}" v="9" dt="2021-08-02T11:47:37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0" autoAdjust="0"/>
    <p:restoredTop sz="94660"/>
  </p:normalViewPr>
  <p:slideViewPr>
    <p:cSldViewPr snapToGrid="0">
      <p:cViewPr varScale="1">
        <p:scale>
          <a:sx n="44" d="100"/>
          <a:sy n="44" d="100"/>
        </p:scale>
        <p:origin x="179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B365-62C6-417A-B8D8-4A859F511A35}" type="datetimeFigureOut">
              <a:rPr lang="en-GB" smtClean="0"/>
              <a:t>13/08/2021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6F9-B6F4-4FFA-ADE7-6ACDA1CA3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55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B365-62C6-417A-B8D8-4A859F511A35}" type="datetimeFigureOut">
              <a:rPr lang="en-GB" smtClean="0"/>
              <a:t>13/08/2021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6F9-B6F4-4FFA-ADE7-6ACDA1CA3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072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B365-62C6-417A-B8D8-4A859F511A35}" type="datetimeFigureOut">
              <a:rPr lang="en-GB" smtClean="0"/>
              <a:t>13/08/2021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6F9-B6F4-4FFA-ADE7-6ACDA1CA3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8288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B365-62C6-417A-B8D8-4A859F511A35}" type="datetimeFigureOut">
              <a:rPr lang="en-GB" smtClean="0"/>
              <a:t>13/08/2021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6F9-B6F4-4FFA-ADE7-6ACDA1CA3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2980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B365-62C6-417A-B8D8-4A859F511A35}" type="datetimeFigureOut">
              <a:rPr lang="en-GB" smtClean="0"/>
              <a:t>13/08/2021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6F9-B6F4-4FFA-ADE7-6ACDA1CA3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655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B365-62C6-417A-B8D8-4A859F511A35}" type="datetimeFigureOut">
              <a:rPr lang="en-GB" smtClean="0"/>
              <a:t>13/08/2021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6F9-B6F4-4FFA-ADE7-6ACDA1CA3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22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B365-62C6-417A-B8D8-4A859F511A35}" type="datetimeFigureOut">
              <a:rPr lang="en-GB" smtClean="0"/>
              <a:t>13/08/2021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6F9-B6F4-4FFA-ADE7-6ACDA1CA3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705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B365-62C6-417A-B8D8-4A859F511A35}" type="datetimeFigureOut">
              <a:rPr lang="en-GB" smtClean="0"/>
              <a:t>13/08/2021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6F9-B6F4-4FFA-ADE7-6ACDA1CA3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598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B365-62C6-417A-B8D8-4A859F511A35}" type="datetimeFigureOut">
              <a:rPr lang="en-GB" smtClean="0"/>
              <a:t>13/08/2021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6F9-B6F4-4FFA-ADE7-6ACDA1CA3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438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B365-62C6-417A-B8D8-4A859F511A35}" type="datetimeFigureOut">
              <a:rPr lang="en-GB" smtClean="0"/>
              <a:t>13/08/2021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6F9-B6F4-4FFA-ADE7-6ACDA1CA3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11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99B365-62C6-417A-B8D8-4A859F511A35}" type="datetimeFigureOut">
              <a:rPr lang="en-GB" smtClean="0"/>
              <a:t>13/08/2021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6F9-B6F4-4FFA-ADE7-6ACDA1CA3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26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99B365-62C6-417A-B8D8-4A859F511A35}" type="datetimeFigureOut">
              <a:rPr lang="en-GB" smtClean="0"/>
              <a:t>13/08/2021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8F6F9-B6F4-4FFA-ADE7-6ACDA1CA317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421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nsa2021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ensa2020.com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nsa2021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pensa2020.com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ensa2020.com/" TargetMode="External"/><Relationship Id="rId2" Type="http://schemas.openxmlformats.org/officeDocument/2006/relationships/hyperlink" Target="mailto:pensa2021@gmail.com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pensa2021.com/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CFC4A8-C18D-438D-8A4C-B94BF08247BD}"/>
              </a:ext>
            </a:extLst>
          </p:cNvPr>
          <p:cNvSpPr txBox="1"/>
          <p:nvPr/>
        </p:nvSpPr>
        <p:spPr>
          <a:xfrm>
            <a:off x="1690383" y="579522"/>
            <a:ext cx="34772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Montserrat" panose="00000500000000000000" pitchFamily="2" charset="0"/>
              </a:rPr>
              <a:t>VIRTUAL CONGRESS</a:t>
            </a:r>
          </a:p>
          <a:p>
            <a:pPr algn="ctr"/>
            <a:r>
              <a:rPr lang="en-US" sz="2000" b="1" dirty="0">
                <a:latin typeface="Montserrat" panose="00000500000000000000" pitchFamily="2" charset="0"/>
              </a:rPr>
              <a:t>14-16 OCTOBER 2021</a:t>
            </a:r>
            <a:endParaRPr lang="en-GB" sz="2000" b="1" dirty="0">
              <a:latin typeface="Montserrat" panose="000005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56C913-3458-412B-86C3-A56CE40EB1A1}"/>
              </a:ext>
            </a:extLst>
          </p:cNvPr>
          <p:cNvSpPr txBox="1"/>
          <p:nvPr/>
        </p:nvSpPr>
        <p:spPr>
          <a:xfrm>
            <a:off x="282879" y="1633996"/>
            <a:ext cx="2443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Montserrat" panose="00000500000000000000" pitchFamily="2" charset="0"/>
              </a:rPr>
              <a:t>IMPORTANT DATES</a:t>
            </a:r>
            <a:endParaRPr lang="en-GB" sz="1600" b="1" dirty="0">
              <a:latin typeface="Montserrat" panose="000005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F6C507-6C22-496E-97D3-6515A126FF99}"/>
              </a:ext>
            </a:extLst>
          </p:cNvPr>
          <p:cNvSpPr txBox="1"/>
          <p:nvPr/>
        </p:nvSpPr>
        <p:spPr>
          <a:xfrm>
            <a:off x="623500" y="2263630"/>
            <a:ext cx="29801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Montserrat" panose="00000500000000000000" pitchFamily="2" charset="0"/>
              </a:rPr>
              <a:t>Early Bird Registration</a:t>
            </a:r>
          </a:p>
          <a:p>
            <a:r>
              <a:rPr lang="en-US" sz="1100" dirty="0">
                <a:latin typeface="Montserrat" panose="00000500000000000000" pitchFamily="2" charset="0"/>
              </a:rPr>
              <a:t>Until August 15, 2021</a:t>
            </a:r>
            <a:endParaRPr lang="en-GB" sz="1100" dirty="0">
              <a:latin typeface="Montserrat" panose="000005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7311D8-A5FF-4395-B054-49ACE04AE797}"/>
              </a:ext>
            </a:extLst>
          </p:cNvPr>
          <p:cNvSpPr txBox="1"/>
          <p:nvPr/>
        </p:nvSpPr>
        <p:spPr>
          <a:xfrm>
            <a:off x="623499" y="2893769"/>
            <a:ext cx="29801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Montserrat" panose="00000500000000000000" pitchFamily="2" charset="0"/>
              </a:rPr>
              <a:t>Regular Registration</a:t>
            </a:r>
          </a:p>
          <a:p>
            <a:r>
              <a:rPr lang="en-US" sz="1100" dirty="0">
                <a:latin typeface="Montserrat" panose="00000500000000000000" pitchFamily="2" charset="0"/>
              </a:rPr>
              <a:t>Until September 30, 2021</a:t>
            </a:r>
            <a:endParaRPr lang="en-GB" sz="1100" dirty="0">
              <a:latin typeface="Montserrat" panose="00000500000000000000" pitchFamily="2" charset="0"/>
            </a:endParaRP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223E2D9-0625-4577-B71D-7DEE586B004F}"/>
              </a:ext>
            </a:extLst>
          </p:cNvPr>
          <p:cNvGrpSpPr/>
          <p:nvPr/>
        </p:nvGrpSpPr>
        <p:grpSpPr>
          <a:xfrm>
            <a:off x="400289" y="2263630"/>
            <a:ext cx="158260" cy="1628767"/>
            <a:chOff x="312916" y="2990973"/>
            <a:chExt cx="158260" cy="16287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42EFF94-7D00-4ABE-9FCE-A4A390AD8C15}"/>
                </a:ext>
              </a:extLst>
            </p:cNvPr>
            <p:cNvCxnSpPr>
              <a:cxnSpLocks/>
            </p:cNvCxnSpPr>
            <p:nvPr/>
          </p:nvCxnSpPr>
          <p:spPr>
            <a:xfrm>
              <a:off x="395257" y="2990973"/>
              <a:ext cx="0" cy="1628767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9D31024-EA7C-4996-96F9-DC17AF3A3CDA}"/>
                </a:ext>
              </a:extLst>
            </p:cNvPr>
            <p:cNvSpPr/>
            <p:nvPr/>
          </p:nvSpPr>
          <p:spPr>
            <a:xfrm>
              <a:off x="321611" y="3045730"/>
              <a:ext cx="149565" cy="14916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0AD1DB1-B617-4613-8C04-A286AC40A385}"/>
                </a:ext>
              </a:extLst>
            </p:cNvPr>
            <p:cNvSpPr/>
            <p:nvPr/>
          </p:nvSpPr>
          <p:spPr>
            <a:xfrm>
              <a:off x="312916" y="3730775"/>
              <a:ext cx="149565" cy="14916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D2E3A72-9C73-4A24-BF17-E30E9CAD36AE}"/>
                </a:ext>
              </a:extLst>
            </p:cNvPr>
            <p:cNvSpPr/>
            <p:nvPr/>
          </p:nvSpPr>
          <p:spPr>
            <a:xfrm>
              <a:off x="320261" y="4367017"/>
              <a:ext cx="149565" cy="14916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85C5A68F-BC0D-431B-A721-3EFA5E8ED151}"/>
              </a:ext>
            </a:extLst>
          </p:cNvPr>
          <p:cNvSpPr txBox="1"/>
          <p:nvPr/>
        </p:nvSpPr>
        <p:spPr>
          <a:xfrm>
            <a:off x="3542645" y="1643260"/>
            <a:ext cx="2443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Montserrat" panose="00000500000000000000" pitchFamily="2" charset="0"/>
              </a:rPr>
              <a:t>HIGHLIGHT TOPICS</a:t>
            </a:r>
            <a:endParaRPr lang="en-GB" sz="1600" b="1" dirty="0">
              <a:latin typeface="Montserrat" panose="00000500000000000000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0DEE8D4-260E-4949-9902-00BC7AC9CE40}"/>
              </a:ext>
            </a:extLst>
          </p:cNvPr>
          <p:cNvSpPr txBox="1"/>
          <p:nvPr/>
        </p:nvSpPr>
        <p:spPr>
          <a:xfrm>
            <a:off x="3429000" y="2050640"/>
            <a:ext cx="2828017" cy="1954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Advance and new technology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General and update topics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Multidisciplinary session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Nutrition at home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Nutrition education and society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Nutrition in special conditions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Nutrition in Surgery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Nutrition in the Era of COVID-19 Pandemic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 err="1">
                <a:latin typeface="Montserrat" panose="00000500000000000000" pitchFamily="2" charset="0"/>
              </a:rPr>
              <a:t>Pediatric</a:t>
            </a:r>
            <a:r>
              <a:rPr lang="en-GB" sz="1100" dirty="0">
                <a:latin typeface="Montserrat" panose="00000500000000000000" pitchFamily="2" charset="0"/>
              </a:rPr>
              <a:t> nutrition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Specific nutrients</a:t>
            </a:r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44BF3D82-6A64-4293-8997-6EDA1E0B93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5239602"/>
              </p:ext>
            </p:extLst>
          </p:nvPr>
        </p:nvGraphicFramePr>
        <p:xfrm>
          <a:off x="558830" y="4551957"/>
          <a:ext cx="5720048" cy="4237778"/>
        </p:xfrm>
        <a:graphic>
          <a:graphicData uri="http://schemas.openxmlformats.org/drawingml/2006/table">
            <a:tbl>
              <a:tblPr/>
              <a:tblGrid>
                <a:gridCol w="888128">
                  <a:extLst>
                    <a:ext uri="{9D8B030D-6E8A-4147-A177-3AD203B41FA5}">
                      <a16:colId xmlns:a16="http://schemas.microsoft.com/office/drawing/2014/main" val="1543405269"/>
                    </a:ext>
                  </a:extLst>
                </a:gridCol>
                <a:gridCol w="1750485">
                  <a:extLst>
                    <a:ext uri="{9D8B030D-6E8A-4147-A177-3AD203B41FA5}">
                      <a16:colId xmlns:a16="http://schemas.microsoft.com/office/drawing/2014/main" val="749296123"/>
                    </a:ext>
                  </a:extLst>
                </a:gridCol>
                <a:gridCol w="1620285">
                  <a:extLst>
                    <a:ext uri="{9D8B030D-6E8A-4147-A177-3AD203B41FA5}">
                      <a16:colId xmlns:a16="http://schemas.microsoft.com/office/drawing/2014/main" val="2287445106"/>
                    </a:ext>
                  </a:extLst>
                </a:gridCol>
                <a:gridCol w="1461150">
                  <a:extLst>
                    <a:ext uri="{9D8B030D-6E8A-4147-A177-3AD203B41FA5}">
                      <a16:colId xmlns:a16="http://schemas.microsoft.com/office/drawing/2014/main" val="919946865"/>
                    </a:ext>
                  </a:extLst>
                </a:gridCol>
              </a:tblGrid>
              <a:tr h="1686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DATE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DAY 1: 14 OCTOBER 2021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791178"/>
                  </a:ext>
                </a:extLst>
              </a:tr>
              <a:tr h="1686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2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3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887474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08:00 - 10:00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Covid-19 experience (Nutrition)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 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 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452964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10:00 - 10:30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62147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10:30 - 12:00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Opening Session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 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 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230238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12:00 - 13:30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578164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13:30 - 15:00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Critical Care-1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Obesity-1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Pediatrics-1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015210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15:00 - 15:30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734430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15:30 - 16:45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Protein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Liver – transplantation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GLIM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9345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16:45 - 18:00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Micronutrient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Novel technology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Obesity-2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019097"/>
                  </a:ext>
                </a:extLst>
              </a:tr>
              <a:tr h="1686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DATE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562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DAY 2: 15 OCTOBER 2021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56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13669"/>
                  </a:ext>
                </a:extLst>
              </a:tr>
              <a:tr h="1686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2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3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589068"/>
                  </a:ext>
                </a:extLst>
              </a:tr>
              <a:tr h="11857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08:00 - 08:30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Meeting expert lecture: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Meeting expert lecture: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Meeting expert lecture: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417558"/>
                  </a:ext>
                </a:extLst>
              </a:tr>
              <a:tr h="11857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Critical care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Surgery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Cancer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449371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08.30 - 10.00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Quality of nutrition care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Surgery-1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Home parenteral nutrition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350043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10:00 - 10:30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879799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10:30 - 12:00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Critical Care-2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Geriatric-1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GI disease and EN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564178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12:00 - 13:30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450317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13:30 - 15:00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Trauma - wound care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Sport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Dietary pattern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375972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15:00 - 15:30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99521"/>
                  </a:ext>
                </a:extLst>
              </a:tr>
              <a:tr h="189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15:30 - 16:45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Geriatric-2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Nutrition during organ support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Pediatrics-2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186658"/>
                  </a:ext>
                </a:extLst>
              </a:tr>
              <a:tr h="189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16:45 - 18:00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Chronic illness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Nutrition in for health promotion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SPENT General Assembly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148031"/>
                  </a:ext>
                </a:extLst>
              </a:tr>
              <a:tr h="1686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DATE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DAY 3: 16 OCTOBER 2021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251700"/>
                  </a:ext>
                </a:extLst>
              </a:tr>
              <a:tr h="1686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2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3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476317"/>
                  </a:ext>
                </a:extLst>
              </a:tr>
              <a:tr h="11857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08:00 - 08:30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Meeting expert lecture:</a:t>
                      </a:r>
                      <a:b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</a:br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Renal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Meeting expert lecture: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Meeting expert lecture:  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6813"/>
                  </a:ext>
                </a:extLst>
              </a:tr>
              <a:tr h="11857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Nutrition research</a:t>
                      </a:r>
                      <a:endParaRPr lang="en-GB" dirty="0"/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Pediatrics</a:t>
                      </a:r>
                      <a:endParaRPr lang="en-GB" dirty="0"/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693503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08.30 - 10.00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Critical Care-3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Renal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Surgery-2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630515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10:00 - 10:30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608133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10:30 - 12:00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Parenteral nutrition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Albumin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Pharmacist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03107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12:00 - 13:30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261926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13:30 - 15:00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Microbiota in practice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Nutrition in cancer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Pediatrics-3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804857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15:00 - 15:30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964796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0A0C9ABD-B900-4DE7-BCBC-57FB5323989A}"/>
              </a:ext>
            </a:extLst>
          </p:cNvPr>
          <p:cNvSpPr txBox="1"/>
          <p:nvPr/>
        </p:nvSpPr>
        <p:spPr>
          <a:xfrm>
            <a:off x="2117785" y="4201609"/>
            <a:ext cx="282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Montserrat" panose="00000500000000000000" pitchFamily="2" charset="0"/>
              </a:rPr>
              <a:t>PROGRAM AT A GLANCE</a:t>
            </a:r>
            <a:endParaRPr lang="en-GB" sz="1600" b="1" dirty="0">
              <a:latin typeface="Montserrat" panose="00000500000000000000" pitchFamily="2" charset="0"/>
            </a:endParaRPr>
          </a:p>
        </p:txBody>
      </p:sp>
      <p:pic>
        <p:nvPicPr>
          <p:cNvPr id="26" name="Picture 25" descr="A picture containing drawing&#10;&#10;Description automatically generated">
            <a:extLst>
              <a:ext uri="{FF2B5EF4-FFF2-40B4-BE49-F238E27FC236}">
                <a16:creationId xmlns:a16="http://schemas.microsoft.com/office/drawing/2014/main" id="{FD471E27-3621-4930-8493-466E727CBD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0" y="8863657"/>
            <a:ext cx="952500" cy="9525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C4B50CEF-9742-4C72-9EC7-0E1703844C94}"/>
              </a:ext>
            </a:extLst>
          </p:cNvPr>
          <p:cNvSpPr txBox="1"/>
          <p:nvPr/>
        </p:nvSpPr>
        <p:spPr>
          <a:xfrm>
            <a:off x="639540" y="3511289"/>
            <a:ext cx="298015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Montserrat" panose="00000500000000000000" pitchFamily="2" charset="0"/>
              </a:rPr>
              <a:t>Late Registration</a:t>
            </a:r>
          </a:p>
          <a:p>
            <a:r>
              <a:rPr lang="en-US" sz="1100" dirty="0">
                <a:latin typeface="Montserrat" panose="00000500000000000000" pitchFamily="2" charset="0"/>
              </a:rPr>
              <a:t>Between October 14-16, 2021</a:t>
            </a:r>
            <a:endParaRPr lang="en-GB" sz="1100" dirty="0">
              <a:latin typeface="Montserrat" panose="00000500000000000000" pitchFamily="2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85F7FCC-7519-43BE-97C7-3A7D3C05687F}"/>
              </a:ext>
            </a:extLst>
          </p:cNvPr>
          <p:cNvSpPr/>
          <p:nvPr/>
        </p:nvSpPr>
        <p:spPr>
          <a:xfrm>
            <a:off x="1048340" y="8976281"/>
            <a:ext cx="542814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dirty="0">
                <a:latin typeface="Montserrat" panose="00000500000000000000" pitchFamily="2" charset="0"/>
              </a:rPr>
              <a:t>Parenteral and Enteral Nutrition Society of Asia (PENSA)</a:t>
            </a:r>
          </a:p>
          <a:p>
            <a:r>
              <a:rPr lang="en-GB" sz="900" b="1" dirty="0">
                <a:latin typeface="Montserrat" panose="00000500000000000000" pitchFamily="2" charset="0"/>
              </a:rPr>
              <a:t>Research </a:t>
            </a:r>
            <a:r>
              <a:rPr lang="en-GB" sz="900" b="1" dirty="0" err="1">
                <a:latin typeface="Montserrat" panose="00000500000000000000" pitchFamily="2" charset="0"/>
              </a:rPr>
              <a:t>Center</a:t>
            </a:r>
            <a:r>
              <a:rPr lang="en-GB" sz="900" b="1" dirty="0">
                <a:latin typeface="Montserrat" panose="00000500000000000000" pitchFamily="2" charset="0"/>
              </a:rPr>
              <a:t> for Nutritional Support, Faculty of Medicine, Siriraj Hospital</a:t>
            </a:r>
          </a:p>
          <a:p>
            <a:r>
              <a:rPr lang="en-GB" sz="900" b="1" dirty="0">
                <a:latin typeface="Montserrat" panose="00000500000000000000" pitchFamily="2" charset="0"/>
              </a:rPr>
              <a:t>Address</a:t>
            </a:r>
            <a:r>
              <a:rPr lang="en-GB" sz="900" dirty="0">
                <a:latin typeface="Montserrat" panose="00000500000000000000" pitchFamily="2" charset="0"/>
              </a:rPr>
              <a:t>: 4th Floor, Dept. of Nutrition Bldg., Bangkok 10700, Thailand.</a:t>
            </a:r>
          </a:p>
          <a:p>
            <a:r>
              <a:rPr lang="en-GB" sz="900" b="1" dirty="0">
                <a:latin typeface="Montserrat" panose="00000500000000000000" pitchFamily="2" charset="0"/>
              </a:rPr>
              <a:t>Tel.</a:t>
            </a:r>
            <a:r>
              <a:rPr lang="en-GB" sz="900" dirty="0">
                <a:latin typeface="Montserrat" panose="00000500000000000000" pitchFamily="2" charset="0"/>
              </a:rPr>
              <a:t> (662) 419-7740-1, </a:t>
            </a:r>
            <a:r>
              <a:rPr lang="en-GB" sz="900" b="1" dirty="0">
                <a:latin typeface="Montserrat" panose="00000500000000000000" pitchFamily="2" charset="0"/>
              </a:rPr>
              <a:t>Fax.</a:t>
            </a:r>
            <a:r>
              <a:rPr lang="en-GB" sz="900" dirty="0">
                <a:latin typeface="Montserrat" panose="00000500000000000000" pitchFamily="2" charset="0"/>
              </a:rPr>
              <a:t> (662) 412-9841, E-mail: </a:t>
            </a:r>
            <a:r>
              <a:rPr lang="en-GB" sz="900" dirty="0">
                <a:latin typeface="Montserrat" panose="00000500000000000000" pitchFamily="2" charset="0"/>
                <a:hlinkClick r:id="rId3"/>
              </a:rPr>
              <a:t>pensa2021@gmail.com</a:t>
            </a:r>
            <a:endParaRPr lang="en-GB" sz="900" dirty="0">
              <a:latin typeface="Montserrat" panose="00000500000000000000" pitchFamily="2" charset="0"/>
            </a:endParaRPr>
          </a:p>
          <a:p>
            <a:r>
              <a:rPr lang="en-US" sz="900" dirty="0">
                <a:latin typeface="Montserrat" panose="00000500000000000000" pitchFamily="2" charset="0"/>
              </a:rPr>
              <a:t>Visit Conference Website: </a:t>
            </a:r>
            <a:r>
              <a:rPr lang="en-GB" sz="900" dirty="0">
                <a:latin typeface="Montserrat" panose="00000500000000000000" pitchFamily="2" charset="0"/>
                <a:hlinkClick r:id="rId4"/>
              </a:rPr>
              <a:t>www.pensa2021.com</a:t>
            </a:r>
            <a:r>
              <a:rPr lang="th-TH" sz="900" dirty="0">
                <a:latin typeface="Montserrat" panose="00000500000000000000" pitchFamily="2" charset="0"/>
              </a:rPr>
              <a:t> </a:t>
            </a:r>
            <a:endParaRPr lang="en-GB" sz="9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032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CFC4A8-C18D-438D-8A4C-B94BF08247BD}"/>
              </a:ext>
            </a:extLst>
          </p:cNvPr>
          <p:cNvSpPr txBox="1"/>
          <p:nvPr/>
        </p:nvSpPr>
        <p:spPr>
          <a:xfrm>
            <a:off x="1604613" y="308608"/>
            <a:ext cx="34772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Montserrat" panose="00000500000000000000" pitchFamily="2" charset="0"/>
              </a:rPr>
              <a:t>VIRTUAL CONGRESS</a:t>
            </a:r>
          </a:p>
          <a:p>
            <a:pPr algn="ctr"/>
            <a:r>
              <a:rPr lang="en-US" sz="2000" b="1" dirty="0">
                <a:latin typeface="Montserrat" panose="00000500000000000000" pitchFamily="2" charset="0"/>
              </a:rPr>
              <a:t>14-16 OCTOBER 2021</a:t>
            </a:r>
            <a:endParaRPr lang="en-GB" sz="2000" b="1" dirty="0">
              <a:latin typeface="Montserrat" panose="000005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56C913-3458-412B-86C3-A56CE40EB1A1}"/>
              </a:ext>
            </a:extLst>
          </p:cNvPr>
          <p:cNvSpPr txBox="1"/>
          <p:nvPr/>
        </p:nvSpPr>
        <p:spPr>
          <a:xfrm>
            <a:off x="218209" y="1265187"/>
            <a:ext cx="2443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Montserrat" panose="00000500000000000000" pitchFamily="2" charset="0"/>
              </a:rPr>
              <a:t>IMPORTANT DATES</a:t>
            </a:r>
            <a:endParaRPr lang="en-GB" sz="1600" b="1" dirty="0">
              <a:latin typeface="Montserrat" panose="000005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F6C507-6C22-496E-97D3-6515A126FF99}"/>
              </a:ext>
            </a:extLst>
          </p:cNvPr>
          <p:cNvSpPr txBox="1"/>
          <p:nvPr/>
        </p:nvSpPr>
        <p:spPr>
          <a:xfrm>
            <a:off x="558831" y="1894821"/>
            <a:ext cx="22673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Montserrat" panose="00000500000000000000" pitchFamily="2" charset="0"/>
              </a:rPr>
              <a:t>Early Bird Registration</a:t>
            </a:r>
          </a:p>
          <a:p>
            <a:r>
              <a:rPr lang="en-US" sz="1100" dirty="0">
                <a:latin typeface="Montserrat" panose="00000500000000000000" pitchFamily="2" charset="0"/>
              </a:rPr>
              <a:t>Until August 15, 2021</a:t>
            </a:r>
            <a:endParaRPr lang="en-GB" sz="1100" dirty="0">
              <a:latin typeface="Montserrat" panose="000005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7311D8-A5FF-4395-B054-49ACE04AE797}"/>
              </a:ext>
            </a:extLst>
          </p:cNvPr>
          <p:cNvSpPr txBox="1"/>
          <p:nvPr/>
        </p:nvSpPr>
        <p:spPr>
          <a:xfrm>
            <a:off x="558830" y="2524960"/>
            <a:ext cx="22673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Montserrat" panose="00000500000000000000" pitchFamily="2" charset="0"/>
              </a:rPr>
              <a:t>Regular Registration</a:t>
            </a:r>
          </a:p>
          <a:p>
            <a:r>
              <a:rPr lang="en-US" sz="1100" dirty="0">
                <a:latin typeface="Montserrat" panose="00000500000000000000" pitchFamily="2" charset="0"/>
              </a:rPr>
              <a:t>Until September 30, 2021</a:t>
            </a:r>
            <a:endParaRPr lang="en-GB" sz="1100" dirty="0">
              <a:latin typeface="Montserrat" panose="000005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95116D-C5D7-4B92-8513-65A31B95D572}"/>
              </a:ext>
            </a:extLst>
          </p:cNvPr>
          <p:cNvSpPr txBox="1"/>
          <p:nvPr/>
        </p:nvSpPr>
        <p:spPr>
          <a:xfrm>
            <a:off x="2984973" y="1265187"/>
            <a:ext cx="271478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latin typeface="Montserrat" panose="00000500000000000000" pitchFamily="2" charset="0"/>
              </a:rPr>
              <a:t>RESEARCH AWARDS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301B9A-9C2B-4C7D-B0A7-F1A5C91C9F43}"/>
              </a:ext>
            </a:extLst>
          </p:cNvPr>
          <p:cNvSpPr txBox="1"/>
          <p:nvPr/>
        </p:nvSpPr>
        <p:spPr>
          <a:xfrm>
            <a:off x="2984973" y="1633996"/>
            <a:ext cx="3406256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>
                <a:latin typeface="Montserrat" panose="00000500000000000000" pitchFamily="2" charset="0"/>
              </a:rPr>
              <a:t>Research awards will be classified into 2 categories.</a:t>
            </a:r>
          </a:p>
          <a:p>
            <a:r>
              <a:rPr lang="en-GB" sz="1100" b="1" dirty="0">
                <a:latin typeface="Montserrat" panose="00000500000000000000" pitchFamily="2" charset="0"/>
              </a:rPr>
              <a:t>1) PENSA award for oral presentation: supported by PENSA </a:t>
            </a:r>
            <a:r>
              <a:rPr lang="en-GB" sz="1100" b="1" dirty="0" err="1">
                <a:latin typeface="Montserrat" panose="00000500000000000000" pitchFamily="2" charset="0"/>
              </a:rPr>
              <a:t>center</a:t>
            </a:r>
            <a:endParaRPr lang="en-GB" sz="1100" b="1" dirty="0">
              <a:latin typeface="Montserrat" panose="00000500000000000000" pitchFamily="2" charset="0"/>
            </a:endParaRPr>
          </a:p>
          <a:p>
            <a:r>
              <a:rPr lang="en-GB" sz="1100" dirty="0">
                <a:latin typeface="Montserrat" panose="00000500000000000000" pitchFamily="2" charset="0"/>
              </a:rPr>
              <a:t>1st prize – 500 USD</a:t>
            </a:r>
          </a:p>
          <a:p>
            <a:r>
              <a:rPr lang="en-GB" sz="1100" dirty="0">
                <a:latin typeface="Montserrat" panose="00000500000000000000" pitchFamily="2" charset="0"/>
              </a:rPr>
              <a:t>2nd prize – 300 USD</a:t>
            </a:r>
          </a:p>
          <a:p>
            <a:r>
              <a:rPr lang="en-GB" sz="1100" dirty="0">
                <a:latin typeface="Montserrat" panose="00000500000000000000" pitchFamily="2" charset="0"/>
              </a:rPr>
              <a:t>3rd prize – 200 USD</a:t>
            </a:r>
          </a:p>
          <a:p>
            <a:endParaRPr lang="en-GB" sz="1100" dirty="0">
              <a:latin typeface="Montserrat" panose="00000500000000000000" pitchFamily="2" charset="0"/>
            </a:endParaRPr>
          </a:p>
          <a:p>
            <a:r>
              <a:rPr lang="en-GB" sz="1100" b="1" dirty="0">
                <a:latin typeface="Montserrat" panose="00000500000000000000" pitchFamily="2" charset="0"/>
              </a:rPr>
              <a:t>2) Poster presentation award: supported by </a:t>
            </a:r>
            <a:r>
              <a:rPr lang="en-GB" sz="1100" b="1" dirty="0" err="1">
                <a:latin typeface="Montserrat" panose="00000500000000000000" pitchFamily="2" charset="0"/>
              </a:rPr>
              <a:t>Chomchark</a:t>
            </a:r>
            <a:r>
              <a:rPr lang="en-GB" sz="1100" b="1" dirty="0">
                <a:latin typeface="Montserrat" panose="00000500000000000000" pitchFamily="2" charset="0"/>
              </a:rPr>
              <a:t> </a:t>
            </a:r>
            <a:r>
              <a:rPr lang="en-GB" sz="1100" b="1" dirty="0" err="1">
                <a:latin typeface="Montserrat" panose="00000500000000000000" pitchFamily="2" charset="0"/>
              </a:rPr>
              <a:t>Chuntrasakul</a:t>
            </a:r>
            <a:r>
              <a:rPr lang="en-GB" sz="1100" b="1" dirty="0">
                <a:latin typeface="Montserrat" panose="00000500000000000000" pitchFamily="2" charset="0"/>
              </a:rPr>
              <a:t> Research Foundation</a:t>
            </a:r>
            <a:endParaRPr lang="en-GB" sz="1100" dirty="0">
              <a:latin typeface="Montserrat" panose="00000500000000000000" pitchFamily="2" charset="0"/>
            </a:endParaRPr>
          </a:p>
          <a:p>
            <a:r>
              <a:rPr lang="en-GB" sz="1100" dirty="0">
                <a:latin typeface="Montserrat" panose="00000500000000000000" pitchFamily="2" charset="0"/>
              </a:rPr>
              <a:t>1st prize – 300 USD</a:t>
            </a:r>
          </a:p>
          <a:p>
            <a:r>
              <a:rPr lang="en-GB" sz="1100" dirty="0">
                <a:latin typeface="Montserrat" panose="00000500000000000000" pitchFamily="2" charset="0"/>
              </a:rPr>
              <a:t>2nd prize – 200 USD</a:t>
            </a:r>
          </a:p>
          <a:p>
            <a:r>
              <a:rPr lang="en-GB" sz="1100" dirty="0">
                <a:latin typeface="Montserrat" panose="00000500000000000000" pitchFamily="2" charset="0"/>
              </a:rPr>
              <a:t>3rd prize – 100 USD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223E2D9-0625-4577-B71D-7DEE586B004F}"/>
              </a:ext>
            </a:extLst>
          </p:cNvPr>
          <p:cNvGrpSpPr/>
          <p:nvPr/>
        </p:nvGrpSpPr>
        <p:grpSpPr>
          <a:xfrm>
            <a:off x="335619" y="1894821"/>
            <a:ext cx="158260" cy="1628767"/>
            <a:chOff x="312916" y="2990973"/>
            <a:chExt cx="158260" cy="16287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42EFF94-7D00-4ABE-9FCE-A4A390AD8C15}"/>
                </a:ext>
              </a:extLst>
            </p:cNvPr>
            <p:cNvCxnSpPr>
              <a:cxnSpLocks/>
            </p:cNvCxnSpPr>
            <p:nvPr/>
          </p:nvCxnSpPr>
          <p:spPr>
            <a:xfrm>
              <a:off x="395257" y="2990973"/>
              <a:ext cx="0" cy="1628767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9D31024-EA7C-4996-96F9-DC17AF3A3CDA}"/>
                </a:ext>
              </a:extLst>
            </p:cNvPr>
            <p:cNvSpPr/>
            <p:nvPr/>
          </p:nvSpPr>
          <p:spPr>
            <a:xfrm>
              <a:off x="321611" y="3045730"/>
              <a:ext cx="149565" cy="14916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0AD1DB1-B617-4613-8C04-A286AC40A385}"/>
                </a:ext>
              </a:extLst>
            </p:cNvPr>
            <p:cNvSpPr/>
            <p:nvPr/>
          </p:nvSpPr>
          <p:spPr>
            <a:xfrm>
              <a:off x="312916" y="3730775"/>
              <a:ext cx="149565" cy="14916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D2E3A72-9C73-4A24-BF17-E30E9CAD36AE}"/>
                </a:ext>
              </a:extLst>
            </p:cNvPr>
            <p:cNvSpPr/>
            <p:nvPr/>
          </p:nvSpPr>
          <p:spPr>
            <a:xfrm>
              <a:off x="320261" y="4367017"/>
              <a:ext cx="149565" cy="14916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44BF3D82-6A64-4293-8997-6EDA1E0B93AE}"/>
              </a:ext>
            </a:extLst>
          </p:cNvPr>
          <p:cNvGraphicFramePr>
            <a:graphicFrameLocks noGrp="1"/>
          </p:cNvGraphicFramePr>
          <p:nvPr/>
        </p:nvGraphicFramePr>
        <p:xfrm>
          <a:off x="558830" y="4551957"/>
          <a:ext cx="5720048" cy="4237778"/>
        </p:xfrm>
        <a:graphic>
          <a:graphicData uri="http://schemas.openxmlformats.org/drawingml/2006/table">
            <a:tbl>
              <a:tblPr/>
              <a:tblGrid>
                <a:gridCol w="888128">
                  <a:extLst>
                    <a:ext uri="{9D8B030D-6E8A-4147-A177-3AD203B41FA5}">
                      <a16:colId xmlns:a16="http://schemas.microsoft.com/office/drawing/2014/main" val="1543405269"/>
                    </a:ext>
                  </a:extLst>
                </a:gridCol>
                <a:gridCol w="1750485">
                  <a:extLst>
                    <a:ext uri="{9D8B030D-6E8A-4147-A177-3AD203B41FA5}">
                      <a16:colId xmlns:a16="http://schemas.microsoft.com/office/drawing/2014/main" val="749296123"/>
                    </a:ext>
                  </a:extLst>
                </a:gridCol>
                <a:gridCol w="1620285">
                  <a:extLst>
                    <a:ext uri="{9D8B030D-6E8A-4147-A177-3AD203B41FA5}">
                      <a16:colId xmlns:a16="http://schemas.microsoft.com/office/drawing/2014/main" val="2287445106"/>
                    </a:ext>
                  </a:extLst>
                </a:gridCol>
                <a:gridCol w="1461150">
                  <a:extLst>
                    <a:ext uri="{9D8B030D-6E8A-4147-A177-3AD203B41FA5}">
                      <a16:colId xmlns:a16="http://schemas.microsoft.com/office/drawing/2014/main" val="919946865"/>
                    </a:ext>
                  </a:extLst>
                </a:gridCol>
              </a:tblGrid>
              <a:tr h="1686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DATE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DAY 1: 14 OCTOBER 2021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791178"/>
                  </a:ext>
                </a:extLst>
              </a:tr>
              <a:tr h="1686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2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3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0549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887474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08:00 - 10:00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Covid-19 experience (Nutrition)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 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 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452964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10:00 - 10:30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962147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10:30 - 12:00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Opening Session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 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 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230238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12:00 - 13:30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4578164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13:30 - 15:00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Critical Care-1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Obesity-1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Pediatrics-1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015210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15:00 - 15:30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734430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15:30 - 16:45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Protein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Liver – transplantation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GLIM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9345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16:45 - 18:00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Micronutrient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Novel technology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Obesity-2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4019097"/>
                  </a:ext>
                </a:extLst>
              </a:tr>
              <a:tr h="1686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DATE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562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DAY 2: 15 OCTOBER 2021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7562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513669"/>
                  </a:ext>
                </a:extLst>
              </a:tr>
              <a:tr h="1686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2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3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4823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2589068"/>
                  </a:ext>
                </a:extLst>
              </a:tr>
              <a:tr h="11857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08:00 - 08:30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Meeting expert lecture: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Meeting expert lecture: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Meeting expert lecture: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6417558"/>
                  </a:ext>
                </a:extLst>
              </a:tr>
              <a:tr h="11857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Critical care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Surgery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Cancer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449371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08.30 - 10.00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Quality of nutrition care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Surgery-1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Home parenteral nutrition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350043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10:00 - 10:30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879799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10:30 - 12:00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Critical Care-2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Geriatric-1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GI disease and EN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0564178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12:00 - 13:30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450317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13:30 - 15:00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Trauma - wound care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Sport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Dietary pattern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2375972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15:00 - 15:30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99521"/>
                  </a:ext>
                </a:extLst>
              </a:tr>
              <a:tr h="189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15:30 - 16:45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Geriatric-2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Nutrition during organ support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Pediatrics-2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186658"/>
                  </a:ext>
                </a:extLst>
              </a:tr>
              <a:tr h="18997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16:45 - 18:00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Chronic illness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Nutrition in for health promotion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SPENT General Assembly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0B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4148031"/>
                  </a:ext>
                </a:extLst>
              </a:tr>
              <a:tr h="1686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DATE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DAY 3: 16 OCTOBER 2021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06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9251700"/>
                  </a:ext>
                </a:extLst>
              </a:tr>
              <a:tr h="16867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1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2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ROOM 3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8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7476317"/>
                  </a:ext>
                </a:extLst>
              </a:tr>
              <a:tr h="118574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08:00 - 08:30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Meeting expert lecture:</a:t>
                      </a:r>
                      <a:b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</a:br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Renal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Meeting expert lecture: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Meeting expert lecture:  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6813"/>
                  </a:ext>
                </a:extLst>
              </a:tr>
              <a:tr h="11857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Nutrition research</a:t>
                      </a:r>
                      <a:endParaRPr lang="en-GB" dirty="0"/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Pediatrics</a:t>
                      </a:r>
                      <a:endParaRPr lang="en-GB" dirty="0"/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693503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08.30 - 10.00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Critical Care-3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Renal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Surgery-2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3630515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10:00 - 10:30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608133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10:30 - 12:00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Parenteral nutrition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Albumin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Pharmacist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903107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12:00 - 13:30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Lunch Symposium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8261926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13:30 - 15:00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Microbiota in practice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Nutrition in cancer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Pediatrics-3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804857"/>
                  </a:ext>
                </a:extLst>
              </a:tr>
              <a:tr h="1185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15:00 - 15:30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  <a:cs typeface="Taviraj" panose="00000500000000000000" pitchFamily="2" charset="-34"/>
                        </a:rPr>
                        <a:t>Coffee Break</a:t>
                      </a:r>
                    </a:p>
                  </a:txBody>
                  <a:tcPr marL="2851" marR="2851" marT="285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964796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0A0C9ABD-B900-4DE7-BCBC-57FB5323989A}"/>
              </a:ext>
            </a:extLst>
          </p:cNvPr>
          <p:cNvSpPr txBox="1"/>
          <p:nvPr/>
        </p:nvSpPr>
        <p:spPr>
          <a:xfrm>
            <a:off x="2117785" y="4201609"/>
            <a:ext cx="282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>
                <a:latin typeface="Montserrat" panose="00000500000000000000" pitchFamily="2" charset="0"/>
              </a:rPr>
              <a:t>PROGRAM AT A GLANCE</a:t>
            </a:r>
            <a:endParaRPr lang="en-GB" sz="1600" b="1" dirty="0">
              <a:latin typeface="Montserrat" panose="00000500000000000000" pitchFamily="2" charset="0"/>
            </a:endParaRPr>
          </a:p>
        </p:txBody>
      </p:sp>
      <p:pic>
        <p:nvPicPr>
          <p:cNvPr id="26" name="Picture 25" descr="A picture containing drawing&#10;&#10;Description automatically generated">
            <a:extLst>
              <a:ext uri="{FF2B5EF4-FFF2-40B4-BE49-F238E27FC236}">
                <a16:creationId xmlns:a16="http://schemas.microsoft.com/office/drawing/2014/main" id="{FD471E27-3621-4930-8493-466E727CBD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40" y="8863657"/>
            <a:ext cx="952500" cy="952500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C4B50CEF-9742-4C72-9EC7-0E1703844C94}"/>
              </a:ext>
            </a:extLst>
          </p:cNvPr>
          <p:cNvSpPr txBox="1"/>
          <p:nvPr/>
        </p:nvSpPr>
        <p:spPr>
          <a:xfrm>
            <a:off x="574871" y="3142480"/>
            <a:ext cx="22673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Montserrat" panose="00000500000000000000" pitchFamily="2" charset="0"/>
              </a:rPr>
              <a:t>Late Registration</a:t>
            </a:r>
          </a:p>
          <a:p>
            <a:r>
              <a:rPr lang="en-US" sz="1100" dirty="0">
                <a:latin typeface="Montserrat" panose="00000500000000000000" pitchFamily="2" charset="0"/>
              </a:rPr>
              <a:t>Between October 14-16, 2021</a:t>
            </a:r>
            <a:endParaRPr lang="en-GB" sz="1100" dirty="0">
              <a:latin typeface="Montserrat" panose="00000500000000000000" pitchFamily="2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B1CFABB-1B6E-49DB-8367-FABB9ADC84E3}"/>
              </a:ext>
            </a:extLst>
          </p:cNvPr>
          <p:cNvSpPr/>
          <p:nvPr/>
        </p:nvSpPr>
        <p:spPr>
          <a:xfrm>
            <a:off x="1048340" y="8994686"/>
            <a:ext cx="542814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dirty="0">
                <a:latin typeface="Montserrat" panose="00000500000000000000" pitchFamily="2" charset="0"/>
              </a:rPr>
              <a:t>Parenteral and Enteral Nutrition Society of Asia (PENSA)</a:t>
            </a:r>
          </a:p>
          <a:p>
            <a:r>
              <a:rPr lang="en-GB" sz="900" b="1" dirty="0">
                <a:latin typeface="Montserrat" panose="00000500000000000000" pitchFamily="2" charset="0"/>
              </a:rPr>
              <a:t>Research </a:t>
            </a:r>
            <a:r>
              <a:rPr lang="en-GB" sz="900" b="1" dirty="0" err="1">
                <a:latin typeface="Montserrat" panose="00000500000000000000" pitchFamily="2" charset="0"/>
              </a:rPr>
              <a:t>Center</a:t>
            </a:r>
            <a:r>
              <a:rPr lang="en-GB" sz="900" b="1" dirty="0">
                <a:latin typeface="Montserrat" panose="00000500000000000000" pitchFamily="2" charset="0"/>
              </a:rPr>
              <a:t> for Nutritional Support, Faculty of Medicine, Siriraj Hospital</a:t>
            </a:r>
          </a:p>
          <a:p>
            <a:r>
              <a:rPr lang="en-GB" sz="900" b="1" dirty="0">
                <a:latin typeface="Montserrat" panose="00000500000000000000" pitchFamily="2" charset="0"/>
              </a:rPr>
              <a:t>Address</a:t>
            </a:r>
            <a:r>
              <a:rPr lang="en-GB" sz="900" dirty="0">
                <a:latin typeface="Montserrat" panose="00000500000000000000" pitchFamily="2" charset="0"/>
              </a:rPr>
              <a:t>: 4th Floor, Dept. of Nutrition Bldg., Bangkok 10700, Thailand.</a:t>
            </a:r>
          </a:p>
          <a:p>
            <a:r>
              <a:rPr lang="en-GB" sz="900" b="1" dirty="0">
                <a:latin typeface="Montserrat" panose="00000500000000000000" pitchFamily="2" charset="0"/>
              </a:rPr>
              <a:t>Tel.</a:t>
            </a:r>
            <a:r>
              <a:rPr lang="en-GB" sz="900" dirty="0">
                <a:latin typeface="Montserrat" panose="00000500000000000000" pitchFamily="2" charset="0"/>
              </a:rPr>
              <a:t> (662) 419-7740-1, </a:t>
            </a:r>
            <a:r>
              <a:rPr lang="en-GB" sz="900" b="1" dirty="0">
                <a:latin typeface="Montserrat" panose="00000500000000000000" pitchFamily="2" charset="0"/>
              </a:rPr>
              <a:t>Fax.</a:t>
            </a:r>
            <a:r>
              <a:rPr lang="en-GB" sz="900" dirty="0">
                <a:latin typeface="Montserrat" panose="00000500000000000000" pitchFamily="2" charset="0"/>
              </a:rPr>
              <a:t> (662) 412-9841, E-mail: </a:t>
            </a:r>
            <a:r>
              <a:rPr lang="en-GB" sz="900" dirty="0">
                <a:latin typeface="Montserrat" panose="00000500000000000000" pitchFamily="2" charset="0"/>
                <a:hlinkClick r:id="rId3"/>
              </a:rPr>
              <a:t>pensa2021@gmail.com</a:t>
            </a:r>
            <a:endParaRPr lang="en-GB" sz="900" dirty="0">
              <a:latin typeface="Montserrat" panose="00000500000000000000" pitchFamily="2" charset="0"/>
            </a:endParaRPr>
          </a:p>
          <a:p>
            <a:r>
              <a:rPr lang="en-US" sz="900" dirty="0">
                <a:latin typeface="Montserrat" panose="00000500000000000000" pitchFamily="2" charset="0"/>
              </a:rPr>
              <a:t>Visit Conference Website: </a:t>
            </a:r>
            <a:r>
              <a:rPr lang="en-GB" sz="900" dirty="0">
                <a:latin typeface="Montserrat" panose="00000500000000000000" pitchFamily="2" charset="0"/>
                <a:hlinkClick r:id="rId4"/>
              </a:rPr>
              <a:t>www.pensa2021.com</a:t>
            </a:r>
            <a:r>
              <a:rPr lang="th-TH" sz="900" dirty="0">
                <a:latin typeface="Montserrat" panose="00000500000000000000" pitchFamily="2" charset="0"/>
              </a:rPr>
              <a:t> </a:t>
            </a:r>
            <a:endParaRPr lang="en-GB" sz="900" dirty="0"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860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3CFC4A8-C18D-438D-8A4C-B94BF08247BD}"/>
              </a:ext>
            </a:extLst>
          </p:cNvPr>
          <p:cNvSpPr txBox="1"/>
          <p:nvPr/>
        </p:nvSpPr>
        <p:spPr>
          <a:xfrm>
            <a:off x="427867" y="1253432"/>
            <a:ext cx="2882520" cy="15081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latin typeface="Montserrat" panose="00000500000000000000" pitchFamily="2" charset="0"/>
              </a:rPr>
              <a:t>VIRTUAL</a:t>
            </a:r>
            <a:endParaRPr lang="th-TH" sz="3600" b="1" dirty="0">
              <a:latin typeface="Montserrat" panose="00000500000000000000" pitchFamily="2" charset="0"/>
            </a:endParaRPr>
          </a:p>
          <a:p>
            <a:r>
              <a:rPr lang="en-US" sz="3600" b="1" dirty="0">
                <a:latin typeface="Montserrat" panose="00000500000000000000" pitchFamily="2" charset="0"/>
              </a:rPr>
              <a:t>CONGRESS</a:t>
            </a:r>
            <a:endParaRPr lang="th-TH" sz="3600" b="1" dirty="0">
              <a:latin typeface="Montserrat" panose="00000500000000000000" pitchFamily="2" charset="0"/>
            </a:endParaRPr>
          </a:p>
          <a:p>
            <a:r>
              <a:rPr lang="en-US" sz="2000" b="1" dirty="0">
                <a:latin typeface="Montserrat" panose="00000500000000000000" pitchFamily="2" charset="0"/>
              </a:rPr>
              <a:t>14-16 OCTOBER 2021</a:t>
            </a:r>
            <a:endParaRPr lang="en-GB" sz="2000" b="1" dirty="0">
              <a:latin typeface="Montserrat" panose="00000500000000000000" pitchFamily="2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56C913-3458-412B-86C3-A56CE40EB1A1}"/>
              </a:ext>
            </a:extLst>
          </p:cNvPr>
          <p:cNvSpPr txBox="1"/>
          <p:nvPr/>
        </p:nvSpPr>
        <p:spPr>
          <a:xfrm>
            <a:off x="3740804" y="1197896"/>
            <a:ext cx="2443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atin typeface="Montserrat" panose="00000500000000000000" pitchFamily="2" charset="0"/>
              </a:rPr>
              <a:t>IMPORTANT DATES</a:t>
            </a:r>
            <a:endParaRPr lang="en-GB" sz="1600" b="1" dirty="0">
              <a:latin typeface="Montserrat" panose="00000500000000000000" pitchFamily="2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F6C507-6C22-496E-97D3-6515A126FF99}"/>
              </a:ext>
            </a:extLst>
          </p:cNvPr>
          <p:cNvSpPr txBox="1"/>
          <p:nvPr/>
        </p:nvSpPr>
        <p:spPr>
          <a:xfrm>
            <a:off x="4068334" y="1606435"/>
            <a:ext cx="22673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Montserrat" panose="00000500000000000000" pitchFamily="2" charset="0"/>
              </a:rPr>
              <a:t>Early Bird Registration</a:t>
            </a:r>
          </a:p>
          <a:p>
            <a:r>
              <a:rPr lang="en-US" sz="1100" dirty="0">
                <a:latin typeface="Montserrat" panose="00000500000000000000" pitchFamily="2" charset="0"/>
              </a:rPr>
              <a:t>Until August 15, 2021</a:t>
            </a:r>
            <a:endParaRPr lang="en-GB" sz="1100" dirty="0">
              <a:latin typeface="Montserrat" panose="00000500000000000000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7311D8-A5FF-4395-B054-49ACE04AE797}"/>
              </a:ext>
            </a:extLst>
          </p:cNvPr>
          <p:cNvSpPr txBox="1"/>
          <p:nvPr/>
        </p:nvSpPr>
        <p:spPr>
          <a:xfrm>
            <a:off x="4068333" y="2236574"/>
            <a:ext cx="22673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Montserrat" panose="00000500000000000000" pitchFamily="2" charset="0"/>
              </a:rPr>
              <a:t>Regular Registration</a:t>
            </a:r>
          </a:p>
          <a:p>
            <a:r>
              <a:rPr lang="en-US" sz="1100" dirty="0">
                <a:latin typeface="Montserrat" panose="00000500000000000000" pitchFamily="2" charset="0"/>
              </a:rPr>
              <a:t>Until September 30, 2021</a:t>
            </a:r>
            <a:endParaRPr lang="en-GB" sz="1100" dirty="0">
              <a:latin typeface="Montserrat" panose="00000500000000000000" pitchFamily="2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795116D-C5D7-4B92-8513-65A31B95D572}"/>
              </a:ext>
            </a:extLst>
          </p:cNvPr>
          <p:cNvSpPr txBox="1"/>
          <p:nvPr/>
        </p:nvSpPr>
        <p:spPr>
          <a:xfrm>
            <a:off x="362954" y="6829978"/>
            <a:ext cx="271478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600" b="1" dirty="0">
                <a:latin typeface="Montserrat" panose="00000500000000000000" pitchFamily="2" charset="0"/>
              </a:rPr>
              <a:t>RESEARCH AWARDS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3301B9A-9C2B-4C7D-B0A7-F1A5C91C9F43}"/>
              </a:ext>
            </a:extLst>
          </p:cNvPr>
          <p:cNvSpPr txBox="1"/>
          <p:nvPr/>
        </p:nvSpPr>
        <p:spPr>
          <a:xfrm>
            <a:off x="362954" y="7501835"/>
            <a:ext cx="2957904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b="1" dirty="0">
                <a:latin typeface="Montserrat" panose="00000500000000000000" pitchFamily="2" charset="0"/>
              </a:rPr>
              <a:t>1) PENSA award for oral presentation: supported by PENSA </a:t>
            </a:r>
            <a:r>
              <a:rPr lang="en-GB" sz="1100" b="1" dirty="0" err="1">
                <a:latin typeface="Montserrat" panose="00000500000000000000" pitchFamily="2" charset="0"/>
              </a:rPr>
              <a:t>center</a:t>
            </a:r>
            <a:endParaRPr lang="en-GB" sz="1100" b="1" dirty="0">
              <a:latin typeface="Montserrat" panose="00000500000000000000" pitchFamily="2" charset="0"/>
            </a:endParaRPr>
          </a:p>
          <a:p>
            <a:r>
              <a:rPr lang="en-GB" sz="1100" dirty="0">
                <a:latin typeface="Montserrat" panose="00000500000000000000" pitchFamily="2" charset="0"/>
              </a:rPr>
              <a:t>1st prize – 500 USD</a:t>
            </a:r>
          </a:p>
          <a:p>
            <a:r>
              <a:rPr lang="en-GB" sz="1100" dirty="0">
                <a:latin typeface="Montserrat" panose="00000500000000000000" pitchFamily="2" charset="0"/>
              </a:rPr>
              <a:t>2nd prize – 300 USD</a:t>
            </a:r>
          </a:p>
          <a:p>
            <a:r>
              <a:rPr lang="en-GB" sz="1100" dirty="0">
                <a:latin typeface="Montserrat" panose="00000500000000000000" pitchFamily="2" charset="0"/>
              </a:rPr>
              <a:t>3rd prize – 200 USD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A223E2D9-0625-4577-B71D-7DEE586B004F}"/>
              </a:ext>
            </a:extLst>
          </p:cNvPr>
          <p:cNvGrpSpPr/>
          <p:nvPr/>
        </p:nvGrpSpPr>
        <p:grpSpPr>
          <a:xfrm>
            <a:off x="3845122" y="1606435"/>
            <a:ext cx="158260" cy="1628767"/>
            <a:chOff x="312916" y="2990973"/>
            <a:chExt cx="158260" cy="162876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42EFF94-7D00-4ABE-9FCE-A4A390AD8C15}"/>
                </a:ext>
              </a:extLst>
            </p:cNvPr>
            <p:cNvCxnSpPr>
              <a:cxnSpLocks/>
            </p:cNvCxnSpPr>
            <p:nvPr/>
          </p:nvCxnSpPr>
          <p:spPr>
            <a:xfrm>
              <a:off x="395257" y="2990973"/>
              <a:ext cx="0" cy="1628767"/>
            </a:xfrm>
            <a:prstGeom prst="line">
              <a:avLst/>
            </a:prstGeom>
            <a:ln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89D31024-EA7C-4996-96F9-DC17AF3A3CDA}"/>
                </a:ext>
              </a:extLst>
            </p:cNvPr>
            <p:cNvSpPr/>
            <p:nvPr/>
          </p:nvSpPr>
          <p:spPr>
            <a:xfrm>
              <a:off x="321611" y="3045730"/>
              <a:ext cx="149565" cy="14916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70AD1DB1-B617-4613-8C04-A286AC40A385}"/>
                </a:ext>
              </a:extLst>
            </p:cNvPr>
            <p:cNvSpPr/>
            <p:nvPr/>
          </p:nvSpPr>
          <p:spPr>
            <a:xfrm>
              <a:off x="312916" y="3730775"/>
              <a:ext cx="149565" cy="14916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AD2E3A72-9C73-4A24-BF17-E30E9CAD36AE}"/>
                </a:ext>
              </a:extLst>
            </p:cNvPr>
            <p:cNvSpPr/>
            <p:nvPr/>
          </p:nvSpPr>
          <p:spPr>
            <a:xfrm>
              <a:off x="320261" y="4367017"/>
              <a:ext cx="149565" cy="14916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5F2C7225-2B03-4544-B4BB-0EF062C2BD42}"/>
              </a:ext>
            </a:extLst>
          </p:cNvPr>
          <p:cNvSpPr/>
          <p:nvPr/>
        </p:nvSpPr>
        <p:spPr>
          <a:xfrm>
            <a:off x="186295" y="9015612"/>
            <a:ext cx="5428145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900" b="1" dirty="0">
                <a:latin typeface="Montserrat" panose="00000500000000000000" pitchFamily="2" charset="0"/>
              </a:rPr>
              <a:t>Parenteral and Enteral Nutrition Society of Asia (PENSA)</a:t>
            </a:r>
          </a:p>
          <a:p>
            <a:r>
              <a:rPr lang="en-GB" sz="900" b="1" dirty="0">
                <a:latin typeface="Montserrat" panose="00000500000000000000" pitchFamily="2" charset="0"/>
              </a:rPr>
              <a:t>Research </a:t>
            </a:r>
            <a:r>
              <a:rPr lang="en-GB" sz="900" b="1" dirty="0" err="1">
                <a:latin typeface="Montserrat" panose="00000500000000000000" pitchFamily="2" charset="0"/>
              </a:rPr>
              <a:t>Center</a:t>
            </a:r>
            <a:r>
              <a:rPr lang="en-GB" sz="900" b="1" dirty="0">
                <a:latin typeface="Montserrat" panose="00000500000000000000" pitchFamily="2" charset="0"/>
              </a:rPr>
              <a:t> for Nutritional Support, Faculty of Medicine, Siriraj Hospital</a:t>
            </a:r>
          </a:p>
          <a:p>
            <a:r>
              <a:rPr lang="en-GB" sz="900" b="1" dirty="0">
                <a:latin typeface="Montserrat" panose="00000500000000000000" pitchFamily="2" charset="0"/>
              </a:rPr>
              <a:t>Address</a:t>
            </a:r>
            <a:r>
              <a:rPr lang="en-GB" sz="900" dirty="0">
                <a:latin typeface="Montserrat" panose="00000500000000000000" pitchFamily="2" charset="0"/>
              </a:rPr>
              <a:t>: 4th Floor, Dept. of Nutrition Bldg., Bangkok 10700, Thailand.</a:t>
            </a:r>
          </a:p>
          <a:p>
            <a:r>
              <a:rPr lang="en-GB" sz="900" b="1" dirty="0">
                <a:latin typeface="Montserrat" panose="00000500000000000000" pitchFamily="2" charset="0"/>
              </a:rPr>
              <a:t>Tel.</a:t>
            </a:r>
            <a:r>
              <a:rPr lang="en-GB" sz="900" dirty="0">
                <a:latin typeface="Montserrat" panose="00000500000000000000" pitchFamily="2" charset="0"/>
              </a:rPr>
              <a:t> (662) 419-7740-1, </a:t>
            </a:r>
            <a:r>
              <a:rPr lang="en-GB" sz="900" b="1" dirty="0">
                <a:latin typeface="Montserrat" panose="00000500000000000000" pitchFamily="2" charset="0"/>
              </a:rPr>
              <a:t>Fax.</a:t>
            </a:r>
            <a:r>
              <a:rPr lang="en-GB" sz="900" dirty="0">
                <a:latin typeface="Montserrat" panose="00000500000000000000" pitchFamily="2" charset="0"/>
              </a:rPr>
              <a:t> (662) 412-9841, E-mail: </a:t>
            </a:r>
            <a:r>
              <a:rPr lang="en-GB" sz="900" dirty="0">
                <a:latin typeface="Montserrat" panose="00000500000000000000" pitchFamily="2" charset="0"/>
                <a:hlinkClick r:id="rId2"/>
              </a:rPr>
              <a:t>pensa2021@gmail.com</a:t>
            </a:r>
            <a:endParaRPr lang="en-GB" sz="900" dirty="0">
              <a:latin typeface="Montserrat" panose="00000500000000000000" pitchFamily="2" charset="0"/>
            </a:endParaRPr>
          </a:p>
          <a:p>
            <a:r>
              <a:rPr lang="en-US" sz="900" dirty="0">
                <a:latin typeface="Montserrat" panose="00000500000000000000" pitchFamily="2" charset="0"/>
              </a:rPr>
              <a:t>Visit Conference Website: </a:t>
            </a:r>
            <a:r>
              <a:rPr lang="en-GB" sz="900" dirty="0">
                <a:latin typeface="Montserrat" panose="00000500000000000000" pitchFamily="2" charset="0"/>
                <a:hlinkClick r:id="rId3"/>
              </a:rPr>
              <a:t>www.pensa2021.com</a:t>
            </a:r>
            <a:r>
              <a:rPr lang="th-TH" sz="900" dirty="0">
                <a:latin typeface="Montserrat" panose="00000500000000000000" pitchFamily="2" charset="0"/>
              </a:rPr>
              <a:t> </a:t>
            </a:r>
            <a:endParaRPr lang="en-GB" sz="900" dirty="0">
              <a:latin typeface="Montserrat" panose="00000500000000000000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4B50CEF-9742-4C72-9EC7-0E1703844C94}"/>
              </a:ext>
            </a:extLst>
          </p:cNvPr>
          <p:cNvSpPr txBox="1"/>
          <p:nvPr/>
        </p:nvSpPr>
        <p:spPr>
          <a:xfrm>
            <a:off x="4084374" y="2854094"/>
            <a:ext cx="226739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Montserrat" panose="00000500000000000000" pitchFamily="2" charset="0"/>
              </a:rPr>
              <a:t>Late Registration</a:t>
            </a:r>
          </a:p>
          <a:p>
            <a:r>
              <a:rPr lang="en-US" sz="1100" dirty="0">
                <a:latin typeface="Montserrat" panose="00000500000000000000" pitchFamily="2" charset="0"/>
              </a:rPr>
              <a:t>Between October 14-16, 2021</a:t>
            </a:r>
            <a:endParaRPr lang="en-GB" sz="1100" dirty="0">
              <a:latin typeface="Montserrat" panose="00000500000000000000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D2CEC07-3798-4DAA-BF67-F2CFCFA47BE8}"/>
              </a:ext>
            </a:extLst>
          </p:cNvPr>
          <p:cNvSpPr txBox="1"/>
          <p:nvPr/>
        </p:nvSpPr>
        <p:spPr>
          <a:xfrm>
            <a:off x="3577278" y="7501835"/>
            <a:ext cx="2957904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b="1" dirty="0">
                <a:latin typeface="Montserrat" panose="00000500000000000000" pitchFamily="2" charset="0"/>
              </a:rPr>
              <a:t>2) Poster presentation award: supported by </a:t>
            </a:r>
            <a:r>
              <a:rPr lang="en-GB" sz="1100" b="1" dirty="0" err="1">
                <a:latin typeface="Montserrat" panose="00000500000000000000" pitchFamily="2" charset="0"/>
              </a:rPr>
              <a:t>Chomchark</a:t>
            </a:r>
            <a:r>
              <a:rPr lang="en-GB" sz="1100" b="1" dirty="0">
                <a:latin typeface="Montserrat" panose="00000500000000000000" pitchFamily="2" charset="0"/>
              </a:rPr>
              <a:t> </a:t>
            </a:r>
            <a:r>
              <a:rPr lang="en-GB" sz="1100" b="1" dirty="0" err="1">
                <a:latin typeface="Montserrat" panose="00000500000000000000" pitchFamily="2" charset="0"/>
              </a:rPr>
              <a:t>Chuntrasakul</a:t>
            </a:r>
            <a:r>
              <a:rPr lang="en-GB" sz="1100" b="1" dirty="0">
                <a:latin typeface="Montserrat" panose="00000500000000000000" pitchFamily="2" charset="0"/>
              </a:rPr>
              <a:t> Research Foundation</a:t>
            </a:r>
            <a:endParaRPr lang="en-GB" sz="1100" dirty="0">
              <a:latin typeface="Montserrat" panose="00000500000000000000" pitchFamily="2" charset="0"/>
            </a:endParaRPr>
          </a:p>
          <a:p>
            <a:r>
              <a:rPr lang="en-GB" sz="1100" dirty="0">
                <a:latin typeface="Montserrat" panose="00000500000000000000" pitchFamily="2" charset="0"/>
              </a:rPr>
              <a:t>1st prize – 300 USD</a:t>
            </a:r>
          </a:p>
          <a:p>
            <a:r>
              <a:rPr lang="en-GB" sz="1100" dirty="0">
                <a:latin typeface="Montserrat" panose="00000500000000000000" pitchFamily="2" charset="0"/>
              </a:rPr>
              <a:t>2nd prize – 200 USD</a:t>
            </a:r>
          </a:p>
          <a:p>
            <a:r>
              <a:rPr lang="en-GB" sz="1100" dirty="0">
                <a:latin typeface="Montserrat" panose="00000500000000000000" pitchFamily="2" charset="0"/>
              </a:rPr>
              <a:t>3rd prize – 100 USD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A1A40E49-21B8-4398-8CBD-A818450DFF04}"/>
              </a:ext>
            </a:extLst>
          </p:cNvPr>
          <p:cNvSpPr txBox="1"/>
          <p:nvPr/>
        </p:nvSpPr>
        <p:spPr>
          <a:xfrm>
            <a:off x="362954" y="7155256"/>
            <a:ext cx="3945231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100" dirty="0">
                <a:latin typeface="Montserrat" panose="00000500000000000000" pitchFamily="2" charset="0"/>
              </a:rPr>
              <a:t>Research awards will be classified into 2 categories.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0ABC2E0-9CBA-42E9-86C9-33E12B4523E6}"/>
              </a:ext>
            </a:extLst>
          </p:cNvPr>
          <p:cNvSpPr txBox="1"/>
          <p:nvPr/>
        </p:nvSpPr>
        <p:spPr>
          <a:xfrm>
            <a:off x="406633" y="3962055"/>
            <a:ext cx="24433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latin typeface="Montserrat" panose="00000500000000000000" pitchFamily="2" charset="0"/>
              </a:rPr>
              <a:t>HIGHLIGHT TOPICS</a:t>
            </a:r>
            <a:endParaRPr lang="en-GB" sz="1600" b="1" dirty="0">
              <a:latin typeface="Montserrat" panose="00000500000000000000" pitchFamily="2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78AF495-8AA8-4A36-82F9-0937F98D2C4A}"/>
              </a:ext>
            </a:extLst>
          </p:cNvPr>
          <p:cNvSpPr txBox="1"/>
          <p:nvPr/>
        </p:nvSpPr>
        <p:spPr>
          <a:xfrm>
            <a:off x="413978" y="4277429"/>
            <a:ext cx="3550549" cy="17851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Advance and new technology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General and update topics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Multidisciplinary session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Nutrition at home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Nutrition education and society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Nutrition in special conditions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Nutrition in Surgery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Nutrition in the Era of COVID-19 Pandemic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 err="1">
                <a:latin typeface="Montserrat" panose="00000500000000000000" pitchFamily="2" charset="0"/>
              </a:rPr>
              <a:t>Pediatric</a:t>
            </a:r>
            <a:r>
              <a:rPr lang="en-GB" sz="1100" dirty="0">
                <a:latin typeface="Montserrat" panose="00000500000000000000" pitchFamily="2" charset="0"/>
              </a:rPr>
              <a:t> nutrition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GB" sz="1100" dirty="0">
                <a:latin typeface="Montserrat" panose="00000500000000000000" pitchFamily="2" charset="0"/>
              </a:rPr>
              <a:t>Specific nutrients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177190C7-DCCC-44D3-B81D-AB5168A535A5}"/>
              </a:ext>
            </a:extLst>
          </p:cNvPr>
          <p:cNvGrpSpPr/>
          <p:nvPr/>
        </p:nvGrpSpPr>
        <p:grpSpPr>
          <a:xfrm>
            <a:off x="3892408" y="4119699"/>
            <a:ext cx="2443315" cy="1853505"/>
            <a:chOff x="3892408" y="4119699"/>
            <a:chExt cx="2443315" cy="1853505"/>
          </a:xfrm>
        </p:grpSpPr>
        <p:pic>
          <p:nvPicPr>
            <p:cNvPr id="26" name="Picture 25" descr="A picture containing drawing&#10;&#10;Description automatically generated">
              <a:extLst>
                <a:ext uri="{FF2B5EF4-FFF2-40B4-BE49-F238E27FC236}">
                  <a16:creationId xmlns:a16="http://schemas.microsoft.com/office/drawing/2014/main" id="{FD471E27-3621-4930-8493-466E727CBDE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34579" y="4529312"/>
              <a:ext cx="1443892" cy="1443892"/>
            </a:xfrm>
            <a:prstGeom prst="rect">
              <a:avLst/>
            </a:prstGeom>
          </p:spPr>
        </p:pic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DE98FE62-C59F-441C-B10D-ED6876A12F6E}"/>
                </a:ext>
              </a:extLst>
            </p:cNvPr>
            <p:cNvSpPr txBox="1"/>
            <p:nvPr/>
          </p:nvSpPr>
          <p:spPr>
            <a:xfrm>
              <a:off x="3892408" y="4119699"/>
              <a:ext cx="2443315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dirty="0">
                  <a:latin typeface="Montserrat" panose="00000500000000000000" pitchFamily="2" charset="0"/>
                </a:rPr>
                <a:t>VISIT </a:t>
              </a:r>
              <a:r>
                <a:rPr lang="en-US" sz="1100" b="1" dirty="0">
                  <a:latin typeface="Montserrat" panose="00000500000000000000" pitchFamily="2" charset="0"/>
                  <a:hlinkClick r:id="rId5"/>
                </a:rPr>
                <a:t>WWW.PENSA2021.COM</a:t>
              </a:r>
              <a:endParaRPr lang="en-US" sz="1100" b="1" dirty="0">
                <a:latin typeface="Montserrat" panose="00000500000000000000" pitchFamily="2" charset="0"/>
              </a:endParaRPr>
            </a:p>
            <a:p>
              <a:pPr algn="ctr"/>
              <a:r>
                <a:rPr lang="en-US" sz="1100" b="1" dirty="0">
                  <a:latin typeface="Montserrat" panose="00000500000000000000" pitchFamily="2" charset="0"/>
                </a:rPr>
                <a:t>TO VIEW FULL PROGRAM</a:t>
              </a:r>
              <a:endParaRPr lang="en-GB" sz="1100" b="1" dirty="0">
                <a:latin typeface="Montserrat" panose="000005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624264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</TotalTime>
  <Words>1069</Words>
  <Application>Microsoft Office PowerPoint</Application>
  <PresentationFormat>A4 紙張 (210x297 公釐)</PresentationFormat>
  <Paragraphs>328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Montserrat</vt:lpstr>
      <vt:lpstr>Taviraj</vt:lpstr>
      <vt:lpstr>Arial</vt:lpstr>
      <vt:lpstr>Calibri</vt:lpstr>
      <vt:lpstr>Calibri Light</vt:lpstr>
      <vt:lpstr>Cordia New</vt:lpstr>
      <vt:lpstr>Wingdings</vt:lpstr>
      <vt:lpstr>Office Theme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Yukonthon Pradsarakee</dc:creator>
  <cp:lastModifiedBy>Chun-Yu Chang </cp:lastModifiedBy>
  <cp:revision>1</cp:revision>
  <dcterms:created xsi:type="dcterms:W3CDTF">2021-08-02T05:54:50Z</dcterms:created>
  <dcterms:modified xsi:type="dcterms:W3CDTF">2021-08-13T08:48:34Z</dcterms:modified>
</cp:coreProperties>
</file>